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8B7CFB-F77D-4D7B-9DA3-4D0D5B28E45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1A9762-1357-4A08-8D6E-34450B2C68C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olecules" TargetMode="External"/><Relationship Id="rId3" Type="http://schemas.openxmlformats.org/officeDocument/2006/relationships/hyperlink" Target="https://en.wikipedia.org/wiki/Bacteria" TargetMode="External"/><Relationship Id="rId7" Type="http://schemas.openxmlformats.org/officeDocument/2006/relationships/hyperlink" Target="https://en.wikipedia.org/wiki/Lysozyme" TargetMode="External"/><Relationship Id="rId2" Type="http://schemas.openxmlformats.org/officeDocument/2006/relationships/hyperlink" Target="https://en.wikipedia.org/wiki/Dormanc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ieve" TargetMode="External"/><Relationship Id="rId5" Type="http://schemas.openxmlformats.org/officeDocument/2006/relationships/hyperlink" Target="https://en.wikipedia.org/wiki/Exosporium" TargetMode="External"/><Relationship Id="rId10" Type="http://schemas.openxmlformats.org/officeDocument/2006/relationships/hyperlink" Target="https://en.wikipedia.org/wiki/Germination" TargetMode="External"/><Relationship Id="rId4" Type="http://schemas.openxmlformats.org/officeDocument/2006/relationships/hyperlink" Target="https://en.wikipedia.org/wiki/Firmicutes" TargetMode="External"/><Relationship Id="rId9" Type="http://schemas.openxmlformats.org/officeDocument/2006/relationships/hyperlink" Target="https://en.wikipedia.org/wiki/Enzym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tanus" TargetMode="External"/><Relationship Id="rId2" Type="http://schemas.openxmlformats.org/officeDocument/2006/relationships/hyperlink" Target="https://en.wikipedia.org/wiki/Clostridium_tetan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Bacillus_cereu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DR.SONAL MISHRA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685800"/>
            <a:ext cx="668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Bacterial Internal Structures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51038"/>
            <a:ext cx="76962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905250" y="5334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1"/>
          </p:nvPr>
        </p:nvSpPr>
        <p:spPr>
          <a:xfrm>
            <a:off x="1173163" y="228600"/>
            <a:ext cx="7772400" cy="5867400"/>
          </a:xfrm>
        </p:spPr>
        <p:txBody>
          <a:bodyPr/>
          <a:lstStyle/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en-US" altLang="en-US" sz="4000" b="1" baseline="-25000">
                <a:latin typeface="Times New Roman" pitchFamily="18" charset="0"/>
              </a:rPr>
              <a:t>5. Chromatophores</a:t>
            </a:r>
            <a:endParaRPr lang="en-US" altLang="en-US" sz="4000" baseline="-25000">
              <a:latin typeface="Times New Roman" pitchFamily="18" charset="0"/>
            </a:endParaRPr>
          </a:p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en-US" altLang="en-US" sz="4000" baseline="-25000">
                <a:latin typeface="Times New Roman" pitchFamily="18" charset="0"/>
              </a:rPr>
              <a:t>	Only in photosynthetic bacteria and blue green algae.  Prok.  no chloroplast, pigment found in lamellae located beneath the cell membrane. </a:t>
            </a:r>
          </a:p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en-US" altLang="en-US" sz="4000" baseline="-25000">
                <a:latin typeface="Times New Roman" pitchFamily="18" charset="0"/>
              </a:rPr>
              <a:t>Sulfur Granules: Mainly in Thiobacillus, convert H</a:t>
            </a:r>
            <a:r>
              <a:rPr lang="en-US" altLang="en-US" sz="4000" baseline="-30000">
                <a:latin typeface="Times New Roman" pitchFamily="18" charset="0"/>
              </a:rPr>
              <a:t>2</a:t>
            </a:r>
            <a:r>
              <a:rPr lang="en-US" altLang="en-US" sz="4000" baseline="-25000">
                <a:latin typeface="Times New Roman" pitchFamily="18" charset="0"/>
              </a:rPr>
              <a:t>S to 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8C730D-F7E8-4BEE-B73E-E1406ACB5BCA}" type="slidenum">
              <a:rPr lang="ar-SA" sz="1400">
                <a:latin typeface="Times New Roman" pitchFamily="18" charset="0"/>
                <a:cs typeface="Arial" charset="0"/>
              </a:rPr>
              <a:pPr algn="r"/>
              <a:t>12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16739" name="Picture 7" descr="04_19-bacterial_inclusion_bodies_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152400"/>
            <a:ext cx="33543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16631"/>
            <a:ext cx="88569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Special Structure: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ENDOSPORE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Dormancy"/>
              </a:rPr>
              <a:t>dormant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tough, and non-reproductive structure produced by some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Bacteria"/>
              </a:rPr>
              <a:t>bacteria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phylum </a:t>
            </a:r>
            <a:r>
              <a:rPr lang="en-IN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Firmicutes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name "endospore" is suggestive of a spore or seed-like form (endo means within), but it is not a true spore (i.e., not an offspring).</a:t>
            </a: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single endospore internally.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is sometimes surrounded by a thin covering known as the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Exosporium"/>
              </a:rPr>
              <a:t>exosporium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overlies the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coat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coat, which acts like a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Sieve"/>
              </a:rPr>
              <a:t>sieve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excludes large toxic molecules like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Lysozyme"/>
              </a:rPr>
              <a:t>lysozyme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resistant to many toxic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Molecules"/>
              </a:rPr>
              <a:t>molecules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may also contain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Enzymes"/>
              </a:rPr>
              <a:t>enzymes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are involved in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Germination"/>
              </a:rPr>
              <a:t>germination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202122"/>
                </a:solidFill>
                <a:latin typeface="Arial"/>
              </a:rPr>
              <a:t>  </a:t>
            </a:r>
            <a:endParaRPr lang="en-US" sz="2400" dirty="0" smtClean="0">
              <a:solidFill>
                <a:srgbClr val="202122"/>
              </a:solidFill>
              <a:latin typeface="Arial"/>
            </a:endParaRPr>
          </a:p>
          <a:p>
            <a:endParaRPr lang="en-US" sz="2400" dirty="0">
              <a:solidFill>
                <a:srgbClr val="202122"/>
              </a:solidFill>
              <a:latin typeface="Arial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35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9"/>
            <a:ext cx="878497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arrangement of spore layers is as follows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Exosporium</a:t>
            </a:r>
            <a:endParaRPr lang="en-US" sz="24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the endospore differs among bacterial species and is useful in identification.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types within the cell are terminal,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terminal,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centrally placed endospores. 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0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6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55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are seen at the poles of cells, whereas central endospores are more or less in the middle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Subterminal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endospores are those between these two extremes, usually seen far enough towards the poles but close enough to the center so as not to be considered either terminal or central.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are seen occasionally.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bacteria having terminal endospores include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Clostridium tetani"/>
              </a:rPr>
              <a:t>Clostridium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Clostridium tetani"/>
              </a:rPr>
              <a:t>tetani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pathogen that causes the disease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Tetanus"/>
              </a:rPr>
              <a:t>tetanus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centrally placed endospore include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Bacillus cereus"/>
              </a:rPr>
              <a:t>Bacillus cereus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Sometimes the endospore can be so large the cell can be distended around the endospore. This is typical of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6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9/Endospore_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378"/>
            <a:ext cx="8964487" cy="66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60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d/Spor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47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spore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903912" cy="59039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</a:rPr>
              <a:t>Dipicolinic acid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C7A599-C2AD-4253-8A1E-F264914ACB3C}" type="slidenum">
              <a:rPr lang="ar-SA" sz="1400">
                <a:latin typeface="Times New Roman" pitchFamily="18" charset="0"/>
                <a:cs typeface="Arial" charset="0"/>
              </a:rPr>
              <a:pPr algn="r"/>
              <a:t>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 anchor="ctr"/>
          <a:lstStyle/>
          <a:p>
            <a:r>
              <a:rPr lang="en-US" dirty="0"/>
              <a:t>Bacterial Internal Structures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47800"/>
            <a:ext cx="8305800" cy="4114800"/>
          </a:xfrm>
        </p:spPr>
        <p:txBody>
          <a:bodyPr/>
          <a:lstStyle/>
          <a:p>
            <a:r>
              <a:rPr lang="en-US"/>
              <a:t>Cell cytoplasm:</a:t>
            </a:r>
          </a:p>
          <a:p>
            <a:pPr lvl="1"/>
            <a:r>
              <a:rPr lang="en-US"/>
              <a:t>dense gelatinous solution of sugars, amino acids, and salts</a:t>
            </a:r>
          </a:p>
          <a:p>
            <a:pPr lvl="1"/>
            <a:r>
              <a:rPr lang="en-US"/>
              <a:t>70-80% water </a:t>
            </a:r>
          </a:p>
          <a:p>
            <a:pPr lvl="2"/>
            <a:r>
              <a:rPr lang="en-US"/>
              <a:t>serves as solvent for materials used in all cell functions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04C560-39BA-4CE0-A644-303FEA24528E}" type="slidenum">
              <a:rPr lang="ar-SA" sz="1400">
                <a:latin typeface="Times New Roman" pitchFamily="18" charset="0"/>
                <a:cs typeface="Arial" charset="0"/>
              </a:rPr>
              <a:pPr algn="r"/>
              <a:t>20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31075" name="Picture 6" descr="a_typical_sporulation_cycl_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73152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>
                <a:latin typeface="Times New Roman" pitchFamily="18" charset="0"/>
              </a:rPr>
              <a:t>Detailed steps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in endospore formation</a:t>
            </a:r>
            <a:r>
              <a:rPr lang="en-US" altLang="en-US" sz="2800">
                <a:latin typeface="Times New Roman" pitchFamily="18" charset="0"/>
              </a:rPr>
              <a:t>(1)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>
                <a:latin typeface="Times New Roman" pitchFamily="18" charset="0"/>
              </a:rPr>
              <a:t>Detailed steps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in endospore formation</a:t>
            </a:r>
            <a:r>
              <a:rPr lang="en-US" altLang="en-US" sz="2800">
                <a:latin typeface="Times New Roman" pitchFamily="18" charset="0"/>
              </a:rPr>
              <a:t>(2)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ph idx="1"/>
          </p:nvPr>
        </p:nvGraphicFramePr>
        <p:xfrm>
          <a:off x="2286000" y="2338388"/>
          <a:ext cx="4572000" cy="3048000"/>
        </p:xfrm>
        <a:graphic>
          <a:graphicData uri="http://schemas.openxmlformats.org/presentationml/2006/ole">
            <p:oleObj spid="_x0000_s1026" name="Photo Editor Photo" r:id="rId3" imgW="4572396" imgH="3048264" progId="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467600" cy="1371600"/>
          </a:xfrm>
          <a:noFill/>
          <a:ln/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>
                <a:latin typeface="Times New Roman" pitchFamily="18" charset="0"/>
              </a:rPr>
              <a:t>Detailed steps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in endospore formation</a:t>
            </a:r>
            <a:r>
              <a:rPr lang="en-US" altLang="en-US" sz="2800">
                <a:latin typeface="Times New Roman" pitchFamily="18" charset="0"/>
              </a:rPr>
              <a:t>(3)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omparison_tb_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229600" cy="4527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PROCARYOTIC vs. EUCARYOTIC CELLS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1187450" y="2420938"/>
          <a:ext cx="7562850" cy="3176587"/>
        </p:xfrm>
        <a:graphic>
          <a:graphicData uri="http://schemas.openxmlformats.org/presentationml/2006/ole">
            <p:oleObj spid="_x0000_s2050" name="Worksheet" r:id="rId3" imgW="3684240" imgH="1545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PROCARYOTIC vs. EUCARYOTIC CELLS</a:t>
            </a: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1187450" y="2420938"/>
          <a:ext cx="7496175" cy="2489200"/>
        </p:xfrm>
        <a:graphic>
          <a:graphicData uri="http://schemas.openxmlformats.org/presentationml/2006/ole">
            <p:oleObj spid="_x0000_s3074" name="Worksheet" r:id="rId3" imgW="2943360" imgH="9763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PROCARYOTIC vs. EUCARYOTIC CELLS</a:t>
            </a:r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1295400" y="2514600"/>
          <a:ext cx="7367588" cy="2497138"/>
        </p:xfrm>
        <a:graphic>
          <a:graphicData uri="http://schemas.openxmlformats.org/presentationml/2006/ole">
            <p:oleObj spid="_x0000_s4098" name="Worksheet" r:id="rId3" imgW="3446640" imgH="11660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PROCARYOTIC vs. EUCARYOTIC CELLS</a:t>
            </a: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p:oleObj spid="_x0000_s5122" name="Chart" r:id="rId3" imgW="6095858" imgH="4069175" progId="MSGraph.Chart.8">
              <p:embed followColorScheme="full"/>
            </p:oleObj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1525588" y="1400175"/>
          <a:ext cx="6097587" cy="4067175"/>
        </p:xfrm>
        <a:graphic>
          <a:graphicData uri="http://schemas.openxmlformats.org/presentationml/2006/ole">
            <p:oleObj spid="_x0000_s5123" name="Chart" r:id="rId4" imgW="6095858" imgH="4069175" progId="MSGraph.Chart.8">
              <p:embed followColorScheme="full"/>
            </p:oleObj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1143000" y="2971800"/>
          <a:ext cx="7497763" cy="2162175"/>
        </p:xfrm>
        <a:graphic>
          <a:graphicData uri="http://schemas.openxmlformats.org/presentationml/2006/ole">
            <p:oleObj spid="_x0000_s5124" name="Worksheet" r:id="rId5" imgW="4310640" imgH="1242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6836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THANKS</a:t>
            </a:r>
            <a:endParaRPr lang="en-US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8A4065-E030-4FA7-A580-132B8B87B6D8}" type="slidenum">
              <a:rPr lang="ar-SA" sz="1400">
                <a:latin typeface="Times New Roman" pitchFamily="18" charset="0"/>
                <a:cs typeface="Arial" charset="0"/>
              </a:rPr>
              <a:pPr algn="r"/>
              <a:t>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838200"/>
          </a:xfrm>
        </p:spPr>
        <p:txBody>
          <a:bodyPr anchor="ctr"/>
          <a:lstStyle/>
          <a:p>
            <a:r>
              <a:rPr lang="en-US"/>
              <a:t>Bacterial Internal Structures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7772400" cy="4114800"/>
          </a:xfrm>
        </p:spPr>
        <p:txBody>
          <a:bodyPr/>
          <a:lstStyle/>
          <a:p>
            <a:r>
              <a:rPr lang="en-US"/>
              <a:t>Chromosome</a:t>
            </a:r>
          </a:p>
          <a:p>
            <a:pPr lvl="1"/>
            <a:r>
              <a:rPr lang="en-US"/>
              <a:t>single, circular, double-stranded DNA molecule that contains all the genetic information required by a cell</a:t>
            </a:r>
          </a:p>
          <a:p>
            <a:pPr lvl="1"/>
            <a:r>
              <a:rPr lang="en-US"/>
              <a:t>DNA is tightly coiled around a protein, aggregated in a dense area called the </a:t>
            </a:r>
            <a:r>
              <a:rPr lang="en-US" b="1"/>
              <a:t>nucleoid.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latin typeface="Times New Roman" pitchFamily="18" charset="0"/>
              </a:rPr>
              <a:t>The bacterial chromosome and supercoiling</a:t>
            </a:r>
          </a:p>
        </p:txBody>
      </p:sp>
      <p:pic>
        <p:nvPicPr>
          <p:cNvPr id="1259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81200"/>
            <a:ext cx="4800600" cy="4114800"/>
          </a:xfrm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34EC77A-9C49-4CDC-902C-4772AA1D7261}" type="slidenum">
              <a:rPr lang="ar-SA" sz="1400">
                <a:latin typeface="Times New Roman" pitchFamily="18" charset="0"/>
                <a:cs typeface="Arial" charset="0"/>
              </a:rPr>
              <a:pPr algn="r"/>
              <a:t>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7772400" cy="914400"/>
          </a:xfrm>
        </p:spPr>
        <p:txBody>
          <a:bodyPr anchor="ctr"/>
          <a:lstStyle/>
          <a:p>
            <a:r>
              <a:rPr lang="en-US"/>
              <a:t>Bacterial Internal Structures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Plasmids</a:t>
            </a:r>
          </a:p>
          <a:p>
            <a:pPr lvl="1">
              <a:lnSpc>
                <a:spcPct val="80000"/>
              </a:lnSpc>
            </a:pPr>
            <a:r>
              <a:rPr lang="en-US"/>
              <a:t>small circular, double-stranded DNA</a:t>
            </a:r>
          </a:p>
          <a:p>
            <a:pPr lvl="1">
              <a:lnSpc>
                <a:spcPct val="80000"/>
              </a:lnSpc>
            </a:pPr>
            <a:r>
              <a:rPr lang="en-US"/>
              <a:t>free or integrated into the chromosome</a:t>
            </a:r>
          </a:p>
          <a:p>
            <a:pPr lvl="1">
              <a:lnSpc>
                <a:spcPct val="80000"/>
              </a:lnSpc>
            </a:pPr>
            <a:r>
              <a:rPr lang="en-US"/>
              <a:t>duplicated and passed on to offspring</a:t>
            </a:r>
          </a:p>
          <a:p>
            <a:pPr lvl="1">
              <a:lnSpc>
                <a:spcPct val="80000"/>
              </a:lnSpc>
            </a:pPr>
            <a:r>
              <a:rPr lang="en-US"/>
              <a:t>not essential to bacterial growth and metabolism</a:t>
            </a:r>
          </a:p>
          <a:p>
            <a:pPr lvl="1">
              <a:lnSpc>
                <a:spcPct val="80000"/>
              </a:lnSpc>
            </a:pPr>
            <a:r>
              <a:rPr lang="en-US"/>
              <a:t>may encode antibiotic resistance, tolerance to toxic metals, enzymes and toxins</a:t>
            </a:r>
          </a:p>
          <a:p>
            <a:pPr lvl="1">
              <a:lnSpc>
                <a:spcPct val="80000"/>
              </a:lnSpc>
            </a:pPr>
            <a:r>
              <a:rPr lang="en-US"/>
              <a:t>used in genetic engineering- readily manipulated and transferred from cell to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798EC0-4C2D-427B-927F-C013D6C85091}" type="slidenum">
              <a:rPr lang="ar-SA" sz="1400">
                <a:latin typeface="Times New Roman" pitchFamily="18" charset="0"/>
                <a:cs typeface="Arial" charset="0"/>
              </a:rPr>
              <a:pPr algn="r"/>
              <a:t>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990600"/>
          </a:xfrm>
        </p:spPr>
        <p:txBody>
          <a:bodyPr anchor="ctr"/>
          <a:lstStyle/>
          <a:p>
            <a:r>
              <a:rPr lang="en-US"/>
              <a:t>Bacterial Internal Structures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/>
              <a:t>Ribosomes (70 S)</a:t>
            </a:r>
          </a:p>
          <a:p>
            <a:pPr lvl="1"/>
            <a:r>
              <a:rPr lang="en-US"/>
              <a:t>made of 60% ribosomal RNA and 40% protein</a:t>
            </a:r>
          </a:p>
          <a:p>
            <a:pPr lvl="1"/>
            <a:r>
              <a:rPr lang="en-US"/>
              <a:t>consist of two subunits: large and small</a:t>
            </a:r>
          </a:p>
          <a:p>
            <a:pPr lvl="1"/>
            <a:r>
              <a:rPr lang="en-US"/>
              <a:t>procaryotic differ from eucaryotic ribosomes in size and number of proteins</a:t>
            </a:r>
          </a:p>
          <a:p>
            <a:pPr lvl="1"/>
            <a:r>
              <a:rPr lang="en-US"/>
              <a:t>site of protein synthesis</a:t>
            </a:r>
          </a:p>
          <a:p>
            <a:pPr lvl="1"/>
            <a:r>
              <a:rPr lang="en-US"/>
              <a:t>present in all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20C317-CF5E-4D0D-8EF4-8FA3EE30CF09}" type="slidenum">
              <a:rPr lang="ar-SA" sz="1400">
                <a:latin typeface="Times New Roman" pitchFamily="18" charset="0"/>
                <a:cs typeface="Arial" charset="0"/>
              </a:rPr>
              <a:pPr algn="r"/>
              <a:t>7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14691" name="Picture 6" descr="a_model_of_a_procaryotic_r_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60350"/>
            <a:ext cx="60198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>
          <a:xfrm>
            <a:off x="1173163" y="0"/>
            <a:ext cx="7772400" cy="6858000"/>
          </a:xfrm>
        </p:spPr>
        <p:txBody>
          <a:bodyPr/>
          <a:lstStyle/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altLang="en-US" sz="2800" b="1">
                <a:latin typeface="Times New Roman" pitchFamily="18" charset="0"/>
              </a:rPr>
              <a:t>3. Mesosomes ( mostly in Gram +ve)</a:t>
            </a:r>
            <a:endParaRPr lang="en-US" altLang="en-US" sz="2800">
              <a:latin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</a:rPr>
              <a:t>A large invaginations of the plasma membrane, irregular in shape. 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</a:rPr>
              <a:t>a.  increase in membrane surface, which may be useful as a site for enzyme activity in respiration and transport.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</a:rPr>
              <a:t>b. may participate in cell replication by serving as a place of attachment for the bacterial chromosome.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>
          <a:xfrm>
            <a:off x="1173163" y="304800"/>
            <a:ext cx="7772400" cy="632460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800" b="1">
                <a:latin typeface="Times New Roman" pitchFamily="18" charset="0"/>
              </a:rPr>
              <a:t>4. Inclusions</a:t>
            </a:r>
            <a:endParaRPr lang="en-US" altLang="en-US" sz="2800">
              <a:latin typeface="Times New Roman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Not separate by a membrane but distinct.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Granules of various kinds: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* glycogen ( used as carbon source),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*polyhydroxybutyric acid droplets (PHB)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	i.e. fat droplets and have Lipid inclusion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* inorganic metaphosphate (metachromatic granules or Volutin granules) - in general, starvation of cell for almost any nutrients leads to the formation of this to serve as an intracellular phosphate reservoir ( </a:t>
            </a:r>
            <a:r>
              <a:rPr lang="en-US" altLang="en-US" sz="2400" i="1">
                <a:solidFill>
                  <a:schemeClr val="accent1"/>
                </a:solidFill>
                <a:latin typeface="Times New Roman" pitchFamily="18" charset="0"/>
              </a:rPr>
              <a:t>Corynebacterium</a:t>
            </a:r>
            <a:r>
              <a:rPr lang="en-US" altLang="en-US" sz="2400"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404</Words>
  <Application>Microsoft Office PowerPoint</Application>
  <PresentationFormat>On-screen Show (4:3)</PresentationFormat>
  <Paragraphs>96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Photo Editor Photo</vt:lpstr>
      <vt:lpstr>Worksheet</vt:lpstr>
      <vt:lpstr>Chart</vt:lpstr>
      <vt:lpstr>DR.SONAL MISHRA</vt:lpstr>
      <vt:lpstr>Bacterial Internal Structures</vt:lpstr>
      <vt:lpstr>Bacterial Internal Structures</vt:lpstr>
      <vt:lpstr>The bacterial chromosome and supercoiling</vt:lpstr>
      <vt:lpstr>Bacterial Internal Structures</vt:lpstr>
      <vt:lpstr>Bacterial Internal Structures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Dipicolinic acid</vt:lpstr>
      <vt:lpstr>Slide 20</vt:lpstr>
      <vt:lpstr>Detailed steps in endospore formation(1)</vt:lpstr>
      <vt:lpstr>Detailed steps in endospore formation(2)</vt:lpstr>
      <vt:lpstr>Detailed steps in endospore formation(3)</vt:lpstr>
      <vt:lpstr>Slide 24</vt:lpstr>
      <vt:lpstr>PROCARYOTIC vs. EUCARYOTIC CELLS</vt:lpstr>
      <vt:lpstr>PROCARYOTIC vs. EUCARYOTIC CELLS</vt:lpstr>
      <vt:lpstr>PROCARYOTIC vs. EUCARYOTIC CELLS</vt:lpstr>
      <vt:lpstr>PROCARYOTIC vs. EUCARYOTIC CELLS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DR.SONAL MISHRA</dc:title>
  <dc:creator>DR.SONAL MISHRA</dc:creator>
  <cp:lastModifiedBy>DR.SONAL MISHRA</cp:lastModifiedBy>
  <cp:revision>2</cp:revision>
  <dcterms:created xsi:type="dcterms:W3CDTF">2006-08-16T00:00:00Z</dcterms:created>
  <dcterms:modified xsi:type="dcterms:W3CDTF">2026-06-24T07:05:58Z</dcterms:modified>
</cp:coreProperties>
</file>